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59" r:id="rId6"/>
    <p:sldId id="260" r:id="rId7"/>
    <p:sldId id="279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6" r:id="rId16"/>
    <p:sldId id="274" r:id="rId17"/>
    <p:sldId id="275" r:id="rId18"/>
    <p:sldId id="277" r:id="rId19"/>
    <p:sldId id="272" r:id="rId20"/>
    <p:sldId id="268" r:id="rId21"/>
    <p:sldId id="269" r:id="rId22"/>
    <p:sldId id="270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77C9D-C3C4-4970-83B1-29D17D35E6A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291D-360D-4E92-A699-8137A906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0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D291D-360D-4E92-A699-8137A90650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6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D596-9C0F-4811-FB82-D529B908D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2A4D9-6404-34A4-404A-5C7CED621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0F4B8-2A26-2A17-7550-ADE03EBA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E8732-A905-0D23-B36B-3C4D2775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AB3D5-D4C3-E3B4-5E9A-17DB3272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7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2D0D-289F-FF6C-B6E2-777CE6777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53DFC-0CA8-0C40-3CAC-A60A51412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4462C-768A-367A-02F0-5F7EE24F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1C89F-72A5-B150-36C8-CB5BBF096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D89CC-BA84-EE15-49AB-9CB74C88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1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9BC08-D799-A1DA-AF0B-7B127AB4A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FB6F1-4B1A-72CD-9A7A-D73F21C93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D2437-1283-D0A0-2B45-B8A01860D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A95EC-7ED3-CFC9-F1FD-EE57A4BA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5FD22-B7C4-9D13-005D-721FCB6C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2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AF55-A023-DB8F-706C-EE2BFC57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0C3C-B97C-2B11-3A79-BBAB43ED3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AF837-E62C-A976-B28C-41994BFF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9E916-37BC-AF13-EECA-A52D2314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BF554-7FB5-F2FC-6B30-48885F4B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0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E9EB-F9BB-7057-7F43-A28FB8DCE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7B435-B4B4-0455-02A7-C73DF9FB1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B1C6C-70E5-9BB8-EC36-CDDC0B74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D2DBA-8ED2-1EE8-6877-14C96450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5CE5-75EF-22C4-570F-28F890FF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2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BC93-ABA7-5115-7A8C-A81C287E1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0DDBF-9C83-7E9C-1F79-F757CC0C8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E1158-FC64-F65C-C189-CCF22457C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1074A-6BDA-0CCD-F856-07283DB40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5E90C-B841-1CEC-30F7-AE6FE4D8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5B872-69C6-322F-DD0E-B0C44197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21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A2C4-903A-8260-1FB9-EBD9765F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2B25F-4B43-2DCC-5BEC-9C89993C4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9F75C-EB17-BEC5-C453-D79E07304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8DE20-CED7-0B87-F226-C76E10C8D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A7F823-B071-E2BF-103C-E29B35C8D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F52C42-3E6D-9922-96F7-0A34D3EE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CAA39-9544-2946-C061-5790D68B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8F73F-75DE-821D-3CED-FF8CB840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9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34BE-72B6-CF8F-D6EF-E0785237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1BD37-99CE-D4CB-492C-62C3AD83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91BA5-BA5A-6AFB-9DE9-EEA389C4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00D30-0F4E-658E-3EB0-508A4ECB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6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D2EC3-87DC-6FF4-7C79-A62C9FBF3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A2416-3C16-CA09-9EE1-90F49946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6436-0A0F-768F-6F24-416092B9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9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D4B6-F320-F52C-6FB5-BFE6C32B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D0253-8314-2982-6C6E-FF804BBE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5592C-6634-40FA-8C4A-6D96C734E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FF62E-2E82-829B-0EA8-B19B5760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A9B8D-A948-9E58-7182-5CA57960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C2FAC-4D79-77EE-1BF0-08C4C170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8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E4B92-81D0-BC51-1FD0-37E4ADA3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B59DC-BEAC-B9D0-DE42-588DDC477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75D32-F395-0876-0066-489562004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B08CB-3C26-1E66-0904-254768E39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8629C-419E-2FBB-6FC4-47030DEF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7F6E2-DD3C-85C5-5A49-72BF1FC1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82EE37-E0F4-D39A-822F-4A317F18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787F0-01D7-498F-E156-44F0307D6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35F75-0F65-02DE-8C8A-12A09E45A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9B8618-5F06-4B6D-8AFB-A3BC4C807FB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D1068-2B8C-BF1B-F0D9-30C75F44F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EBB5D-7D24-D30F-9735-739654995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E3B916-0722-438F-82D1-D7EC93DB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6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C03A-FCDA-FD49-5FE1-DEE406001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Classical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5A1D8-6893-AC83-DE1B-3ACFD8F31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94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2D12FA-B83D-59C2-565A-941DB073543F}"/>
              </a:ext>
            </a:extLst>
          </p:cNvPr>
          <p:cNvSpPr txBox="1"/>
          <p:nvPr/>
        </p:nvSpPr>
        <p:spPr>
          <a:xfrm>
            <a:off x="265176" y="1563624"/>
            <a:ext cx="114208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Load your dataset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For the demo, we assume `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positive_images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` and `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negative_images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` are lists of image file paths.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load_images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image_files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images = [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imread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(file)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file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image_files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images = [resize(image, 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image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images]  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Resize images to a consistent size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images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extract_features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(images):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hog_features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image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images: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hog_image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hog(image, orientations=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pixels_per_cell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cells_per_block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visualize=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multichannel=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hog_features.append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hog_features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B9DFA3-4199-7762-F6C7-4CCA308F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Object detection by classification – example code</a:t>
            </a:r>
          </a:p>
        </p:txBody>
      </p:sp>
    </p:spTree>
    <p:extLst>
      <p:ext uri="{BB962C8B-B14F-4D97-AF65-F5344CB8AC3E}">
        <p14:creationId xmlns:p14="http://schemas.microsoft.com/office/powerpoint/2010/main" val="165258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2D12FA-B83D-59C2-565A-941DB073543F}"/>
              </a:ext>
            </a:extLst>
          </p:cNvPr>
          <p:cNvSpPr txBox="1"/>
          <p:nvPr/>
        </p:nvSpPr>
        <p:spPr>
          <a:xfrm>
            <a:off x="384048" y="1690688"/>
            <a:ext cx="116494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Example data loading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positive_images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load_images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(['path/to/pos1.jpg', 'path/to/pos2.jpg', ...])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negative_images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load_images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(['path/to/neg1.jpg', 'path/to/neg2.jpg', ...])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Assume images are loaded into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positive_images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and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negative_images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as lists of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arrays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Extract features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positive_features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extract_features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positive_images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negative_features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extract_features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negative_images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Create labels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labels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np.array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*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positive_features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+ 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*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negative_features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features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np.array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positive_features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negative_features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Split data into training and testing sets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X_train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X_test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y_train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y_test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train_test_split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(features, labels,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random_state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8EAFC6-144E-39DC-5183-1B3CDE0D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Object detection by classification – example code</a:t>
            </a:r>
          </a:p>
        </p:txBody>
      </p:sp>
    </p:spTree>
    <p:extLst>
      <p:ext uri="{BB962C8B-B14F-4D97-AF65-F5344CB8AC3E}">
        <p14:creationId xmlns:p14="http://schemas.microsoft.com/office/powerpoint/2010/main" val="216255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2D12FA-B83D-59C2-565A-941DB073543F}"/>
              </a:ext>
            </a:extLst>
          </p:cNvPr>
          <p:cNvSpPr txBox="1"/>
          <p:nvPr/>
        </p:nvSpPr>
        <p:spPr>
          <a:xfrm>
            <a:off x="484632" y="1316736"/>
            <a:ext cx="109545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Train a classifier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LinearSVC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clf.fit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X_train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y_train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Test the classifier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clf.predict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X_test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"Classification report:"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classification_report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y_test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Function to test new images using the trained classifier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detect_object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threshold=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img_resized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resize(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  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Resize the image to the same size as training data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_ = hog(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img_resized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orientations=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pixels_per_cell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cells_per_block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visualize=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multichannel=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pred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clf.decision_function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pred &gt; threshold: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"Object detected"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"No object detected"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E773E5-A876-AB3C-8910-FD50F51C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Object detection by classification – example code</a:t>
            </a:r>
          </a:p>
        </p:txBody>
      </p:sp>
    </p:spTree>
    <p:extLst>
      <p:ext uri="{BB962C8B-B14F-4D97-AF65-F5344CB8AC3E}">
        <p14:creationId xmlns:p14="http://schemas.microsoft.com/office/powerpoint/2010/main" val="67022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2D12FA-B83D-59C2-565A-941DB073543F}"/>
              </a:ext>
            </a:extLst>
          </p:cNvPr>
          <p:cNvSpPr txBox="1"/>
          <p:nvPr/>
        </p:nvSpPr>
        <p:spPr>
          <a:xfrm>
            <a:off x="512064" y="1690688"/>
            <a:ext cx="1095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Example usage: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test_img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imread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('path/to/test_image.jpg')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result =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detect_object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test_img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clf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print(result)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BE8CD-45E3-AF7C-E0A9-FC8AD5E9A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Object detection by classification – example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6B42A5-039F-314F-00B1-3F54637F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25" y="3016251"/>
            <a:ext cx="2509848" cy="3181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852F74-7D08-E3CF-7C58-AD8ED83A9438}"/>
              </a:ext>
            </a:extLst>
          </p:cNvPr>
          <p:cNvSpPr txBox="1"/>
          <p:nvPr/>
        </p:nvSpPr>
        <p:spPr>
          <a:xfrm>
            <a:off x="1238161" y="6198027"/>
            <a:ext cx="209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2B1D51-B209-C9A8-66ED-20E8ACC527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228" y="3031577"/>
            <a:ext cx="4804731" cy="320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02CE2A-0821-CCAD-12EB-D3D8A3D3A444}"/>
              </a:ext>
            </a:extLst>
          </p:cNvPr>
          <p:cNvSpPr txBox="1"/>
          <p:nvPr/>
        </p:nvSpPr>
        <p:spPr>
          <a:xfrm>
            <a:off x="6185709" y="6198027"/>
            <a:ext cx="275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not detected</a:t>
            </a:r>
          </a:p>
        </p:txBody>
      </p:sp>
    </p:spTree>
    <p:extLst>
      <p:ext uri="{BB962C8B-B14F-4D97-AF65-F5344CB8AC3E}">
        <p14:creationId xmlns:p14="http://schemas.microsoft.com/office/powerpoint/2010/main" val="14545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7BB8-5F47-36C0-0961-8BAA6F13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based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211AC-45B6-B074-7B63-A8278422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8988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the sliding window technique, a window of a fixed size moves across the image at all positions and scales.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At each position, the features within the window are extracted and fed into a classifier to determine whether an object is present.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FF9546-7D0B-B7EB-637B-751C09609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61417"/>
              </p:ext>
            </p:extLst>
          </p:nvPr>
        </p:nvGraphicFramePr>
        <p:xfrm>
          <a:off x="8719450" y="1825626"/>
          <a:ext cx="3094140" cy="1647255"/>
        </p:xfrm>
        <a:graphic>
          <a:graphicData uri="http://schemas.openxmlformats.org/drawingml/2006/table">
            <a:tbl>
              <a:tblPr firstRow="1" bandRow="1"/>
              <a:tblGrid>
                <a:gridCol w="221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294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4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4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4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4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9FACE00-46D0-4BE2-A327-9B4F4BF97A77}"/>
              </a:ext>
            </a:extLst>
          </p:cNvPr>
          <p:cNvSpPr/>
          <p:nvPr/>
        </p:nvSpPr>
        <p:spPr>
          <a:xfrm>
            <a:off x="8719450" y="1825625"/>
            <a:ext cx="443066" cy="981928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A2AB6-3844-23B9-51B2-21803ABF5074}"/>
              </a:ext>
            </a:extLst>
          </p:cNvPr>
          <p:cNvSpPr/>
          <p:nvPr/>
        </p:nvSpPr>
        <p:spPr>
          <a:xfrm>
            <a:off x="8933916" y="1825625"/>
            <a:ext cx="443066" cy="981928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705AC-71D1-8690-D431-B79E323920D9}"/>
              </a:ext>
            </a:extLst>
          </p:cNvPr>
          <p:cNvSpPr/>
          <p:nvPr/>
        </p:nvSpPr>
        <p:spPr>
          <a:xfrm>
            <a:off x="9163245" y="1825625"/>
            <a:ext cx="443066" cy="981928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5C0D8A-6701-D7C9-C712-F4F52334E392}"/>
              </a:ext>
            </a:extLst>
          </p:cNvPr>
          <p:cNvSpPr/>
          <p:nvPr/>
        </p:nvSpPr>
        <p:spPr>
          <a:xfrm>
            <a:off x="9385507" y="1825625"/>
            <a:ext cx="443066" cy="981928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87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7BB8-5F47-36C0-0961-8BAA6F13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based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211AC-45B6-B074-7B63-A8278422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8988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This not only detects the object in an input image, but also provides its location as specified by the sliding window coordinates for the object is detected. </a:t>
            </a:r>
          </a:p>
          <a:p>
            <a:pPr lvl="1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Thus, this approach is a simple extension to the previous approach, as it simply applied ‘object detection by classification’ to each sliding window.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FF9546-7D0B-B7EB-637B-751C09609667}"/>
              </a:ext>
            </a:extLst>
          </p:cNvPr>
          <p:cNvGraphicFramePr>
            <a:graphicFrameLocks noGrp="1"/>
          </p:cNvGraphicFramePr>
          <p:nvPr/>
        </p:nvGraphicFramePr>
        <p:xfrm>
          <a:off x="8719450" y="1825626"/>
          <a:ext cx="3094140" cy="1647255"/>
        </p:xfrm>
        <a:graphic>
          <a:graphicData uri="http://schemas.openxmlformats.org/drawingml/2006/table">
            <a:tbl>
              <a:tblPr firstRow="1" bandRow="1"/>
              <a:tblGrid>
                <a:gridCol w="221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1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294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4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4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4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4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9FACE00-46D0-4BE2-A327-9B4F4BF97A77}"/>
              </a:ext>
            </a:extLst>
          </p:cNvPr>
          <p:cNvSpPr/>
          <p:nvPr/>
        </p:nvSpPr>
        <p:spPr>
          <a:xfrm>
            <a:off x="8719450" y="1825625"/>
            <a:ext cx="443066" cy="981928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A2AB6-3844-23B9-51B2-21803ABF5074}"/>
              </a:ext>
            </a:extLst>
          </p:cNvPr>
          <p:cNvSpPr/>
          <p:nvPr/>
        </p:nvSpPr>
        <p:spPr>
          <a:xfrm>
            <a:off x="8933916" y="1825625"/>
            <a:ext cx="443066" cy="981928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705AC-71D1-8690-D431-B79E323920D9}"/>
              </a:ext>
            </a:extLst>
          </p:cNvPr>
          <p:cNvSpPr/>
          <p:nvPr/>
        </p:nvSpPr>
        <p:spPr>
          <a:xfrm>
            <a:off x="9163245" y="1825625"/>
            <a:ext cx="443066" cy="981928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5C0D8A-6701-D7C9-C712-F4F52334E392}"/>
              </a:ext>
            </a:extLst>
          </p:cNvPr>
          <p:cNvSpPr/>
          <p:nvPr/>
        </p:nvSpPr>
        <p:spPr>
          <a:xfrm>
            <a:off x="9385507" y="1825625"/>
            <a:ext cx="443066" cy="981928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58034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 - dealing with scale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376" y="2349499"/>
            <a:ext cx="4924425" cy="328295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81375" y="2349500"/>
          <a:ext cx="4924430" cy="3282950"/>
        </p:xfrm>
        <a:graphic>
          <a:graphicData uri="http://schemas.openxmlformats.org/drawingml/2006/table">
            <a:tbl>
              <a:tblPr firstRow="1" bandRow="1"/>
              <a:tblGrid>
                <a:gridCol w="351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74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656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5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076374" y="3009047"/>
            <a:ext cx="1054426" cy="1950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6540175" y="3682145"/>
            <a:ext cx="368627" cy="1277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3859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method - 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DF2E-6181-734F-815F-14BFABFE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same window size, but run on </a:t>
            </a:r>
            <a:r>
              <a:rPr lang="en-US" i="1" dirty="0"/>
              <a:t>image pyramid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703" y="3682145"/>
            <a:ext cx="3268358" cy="217890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67703" y="3682145"/>
          <a:ext cx="3268356" cy="2178911"/>
        </p:xfrm>
        <a:graphic>
          <a:graphicData uri="http://schemas.openxmlformats.org/drawingml/2006/table">
            <a:tbl>
              <a:tblPr firstRow="1" bandRow="1"/>
              <a:tblGrid>
                <a:gridCol w="233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34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112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2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27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27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2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2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2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854698" y="4326320"/>
            <a:ext cx="444500" cy="890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988" y="2190844"/>
            <a:ext cx="1923013" cy="128201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918988" y="2190936"/>
          <a:ext cx="1923012" cy="1281920"/>
        </p:xfrm>
        <a:graphic>
          <a:graphicData uri="http://schemas.openxmlformats.org/drawingml/2006/table">
            <a:tbl>
              <a:tblPr firstRow="1" bandRow="1"/>
              <a:tblGrid>
                <a:gridCol w="213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6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6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3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36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36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384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38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l Sans"/>
                          <a:ea typeface="Gill Sans"/>
                          <a:cs typeface="Gill Sans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L="68580" marR="68580" marT="34290" marB="3429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133851" y="2458429"/>
            <a:ext cx="425450" cy="773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59202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A3F8-DB4D-7E7F-B12D-8D1EC723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Sliding Window Technique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8EBEF-A009-B98F-A132-9F7342186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904"/>
            <a:ext cx="10515600" cy="5193791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Required Inputs: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Training Data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A set of labeled images where objects of interest are marked.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Feature Extractor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A method to extract relevant features from images (e.g., HOG,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Haar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).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Classifier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A machine learning model to classify regions as containing the object or not (e.g., SVM, AdaBoost).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Training Phase:</a:t>
            </a:r>
          </a:p>
          <a:p>
            <a:pPr lvl="1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Feature Extraction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Extract features from labeled regions of interest (positive samples) and regions without objects (negative samples) using the chosen feature extractor.</a:t>
            </a:r>
          </a:p>
          <a:p>
            <a:pPr lvl="1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 Classifier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 the extracted features to train the classifier to distinguish between positive and negative examples.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Testing/Detection Phase:</a:t>
            </a:r>
          </a:p>
          <a:p>
            <a:pPr lvl="1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Feature Extraction on New Image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Apply the sliding window across the entire image at multiple scales and locations.</a:t>
            </a:r>
          </a:p>
          <a:p>
            <a:pPr lvl="2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Extract features from each window using the same method used during training.</a:t>
            </a:r>
          </a:p>
          <a:p>
            <a:pPr lvl="1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Classification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 the trained classifier to predict whether each window contains the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7BB8-5F47-36C0-0961-8BAA6F13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Sliding window method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211AC-45B6-B074-7B63-A8278422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Example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A common example is face detection, where a sliding window moves across the image, and at each step,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HOG or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Haar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features are extracted and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evaluated by an SVM or AdaBoost classifier to determine whether a face is present in the window.</a:t>
            </a:r>
          </a:p>
        </p:txBody>
      </p:sp>
    </p:spTree>
    <p:extLst>
      <p:ext uri="{BB962C8B-B14F-4D97-AF65-F5344CB8AC3E}">
        <p14:creationId xmlns:p14="http://schemas.microsoft.com/office/powerpoint/2010/main" val="316765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1817-8EEA-8624-95FF-998DD4B2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5742C-7EDE-2F71-0E0D-1A9A5E62B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Object Detection vs. Modern Object Detection</a:t>
            </a:r>
          </a:p>
          <a:p>
            <a:r>
              <a:rPr lang="en-US" dirty="0"/>
              <a:t>Classical Object Detection approaches</a:t>
            </a:r>
          </a:p>
          <a:p>
            <a:pPr lvl="1"/>
            <a:r>
              <a:rPr lang="en-US" dirty="0"/>
              <a:t>Object detection by classification</a:t>
            </a:r>
          </a:p>
          <a:p>
            <a:pPr lvl="1"/>
            <a:r>
              <a:rPr lang="en-US" dirty="0"/>
              <a:t>Sliding window based object detection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19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4A742-F932-339C-6396-914E93AC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Sliding Window Method – example code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D4E9-CB93-57AA-D869-D82C7864A062}"/>
              </a:ext>
            </a:extLst>
          </p:cNvPr>
          <p:cNvSpPr txBox="1"/>
          <p:nvPr/>
        </p:nvSpPr>
        <p:spPr>
          <a:xfrm>
            <a:off x="1639323" y="1820221"/>
            <a:ext cx="103138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np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matplotlib.pyplot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skimage.io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imread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skimage.transform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resize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skimage.feature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hog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skimage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exposure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sklearn.model_selection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train_test_split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sklearn.svm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LinearSVC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sklearn.metrics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accuracy_score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classification_report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Define the sliding window function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sliding_window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(image,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step_size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window_size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"""Slide a window across the image"""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y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range(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image.shape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-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window_size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step_size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x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range(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image.shape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-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window_size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step_size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yield the current window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yield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(x, y, image[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y:y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window_size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x:x +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window_size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]])</a:t>
            </a:r>
          </a:p>
        </p:txBody>
      </p:sp>
    </p:spTree>
    <p:extLst>
      <p:ext uri="{BB962C8B-B14F-4D97-AF65-F5344CB8AC3E}">
        <p14:creationId xmlns:p14="http://schemas.microsoft.com/office/powerpoint/2010/main" val="2953931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4A742-F932-339C-6396-914E93AC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Sliding Window Method – example code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D4E9-CB93-57AA-D869-D82C7864A062}"/>
              </a:ext>
            </a:extLst>
          </p:cNvPr>
          <p:cNvSpPr txBox="1"/>
          <p:nvPr/>
        </p:nvSpPr>
        <p:spPr>
          <a:xfrm>
            <a:off x="838200" y="1308157"/>
            <a:ext cx="111678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Function to detect objects in an image using sliding windows</a:t>
            </a:r>
            <a:endParaRPr lang="en-US" sz="1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detect_objects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(image,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clf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window_size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128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64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step_size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32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pPr lvl="1"/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scale = 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detections = []</a:t>
            </a:r>
          </a:p>
          <a:p>
            <a:pPr lvl="1"/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resized_img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image</a:t>
            </a:r>
            <a:endParaRPr lang="en-US" sz="1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Loop over the sliding window for each layer of the pyramid</a:t>
            </a:r>
            <a:endParaRPr lang="en-US" sz="1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(x, y, window) </a:t>
            </a:r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sliding_window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resized_img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step_size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step_size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window_size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window_size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If the window does not meet our desired window size, ignore it</a:t>
            </a:r>
            <a:endParaRPr lang="en-US" sz="1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window.shape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!=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window_size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window.shape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!=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window_size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continue</a:t>
            </a:r>
            <a:endParaRPr lang="en-US" sz="1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Extract HOG features from the window captured</a:t>
            </a:r>
            <a:endParaRPr lang="en-US" sz="1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fd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hog_image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hog(window, orientations=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pixels_per_cell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cells_per_block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visualize=</a:t>
            </a:r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multichannel=</a:t>
            </a:r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fd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fd.reshape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pred =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clf.predict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fd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Check to see if our classifier predicts an object</a:t>
            </a:r>
            <a:endParaRPr lang="en-US" sz="1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pred == 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detections.append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((x, y, 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clf.decision_function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fd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scale))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Rescale image for next iteration to form an image pyramid</a:t>
            </a:r>
            <a:endParaRPr lang="en-US" sz="1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scale += </a:t>
            </a:r>
            <a:r>
              <a:rPr lang="en-US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detections</a:t>
            </a:r>
          </a:p>
        </p:txBody>
      </p:sp>
    </p:spTree>
    <p:extLst>
      <p:ext uri="{BB962C8B-B14F-4D97-AF65-F5344CB8AC3E}">
        <p14:creationId xmlns:p14="http://schemas.microsoft.com/office/powerpoint/2010/main" val="1896620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4A742-F932-339C-6396-914E93AC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Sliding Window Method – example code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D4E9-CB93-57AA-D869-D82C7864A062}"/>
              </a:ext>
            </a:extLst>
          </p:cNvPr>
          <p:cNvSpPr txBox="1"/>
          <p:nvPr/>
        </p:nvSpPr>
        <p:spPr>
          <a:xfrm>
            <a:off x="1639323" y="1820221"/>
            <a:ext cx="67000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Example of using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detect_objects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function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Load an image, run the detection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test_img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imread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'path/to/test_image.jpg'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detected_objects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detect_objects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test_img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Visualize the detections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fig, ax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plt.subplots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figsize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ax.imshow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test_img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(x, y, _, scale)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detected_objects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draw bounding boxes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plt.Rectangle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((x, y),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linewidth=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edgecolor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'r'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facecolor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'none'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ax.add_patch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plt.show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AEBACE-66A5-B3C3-83DC-A3CA288869CE}"/>
              </a:ext>
            </a:extLst>
          </p:cNvPr>
          <p:cNvGrpSpPr/>
          <p:nvPr/>
        </p:nvGrpSpPr>
        <p:grpSpPr>
          <a:xfrm>
            <a:off x="8339328" y="1950505"/>
            <a:ext cx="3363327" cy="4263745"/>
            <a:chOff x="4896483" y="1209424"/>
            <a:chExt cx="3363327" cy="4263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7A6177-59AA-963E-9998-4D67458D2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6483" y="1209424"/>
              <a:ext cx="3363327" cy="42637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08ADEC-5472-6C8F-7301-124D18EAB7FD}"/>
                </a:ext>
              </a:extLst>
            </p:cNvPr>
            <p:cNvSpPr/>
            <p:nvPr/>
          </p:nvSpPr>
          <p:spPr>
            <a:xfrm>
              <a:off x="5197642" y="3200400"/>
              <a:ext cx="1191126" cy="139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23EEFA-46C1-DCF4-09E3-29F0C7B595D1}"/>
                </a:ext>
              </a:extLst>
            </p:cNvPr>
            <p:cNvSpPr/>
            <p:nvPr/>
          </p:nvSpPr>
          <p:spPr>
            <a:xfrm>
              <a:off x="6436895" y="3376863"/>
              <a:ext cx="1728537" cy="1519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9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DE67-97EE-3E8E-4388-2ADA3EBD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Object Detection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24F42-CC68-4160-1232-6C21565DA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Integral images for rapid Feature evaluation</a:t>
            </a:r>
          </a:p>
          <a:p>
            <a:pPr lvl="1"/>
            <a:r>
              <a:rPr lang="en-US" dirty="0"/>
              <a:t>Viola-Jones framework for face detection</a:t>
            </a:r>
          </a:p>
          <a:p>
            <a:pPr lvl="1"/>
            <a:r>
              <a:rPr lang="en-US" dirty="0"/>
              <a:t>Deformable part models</a:t>
            </a:r>
          </a:p>
          <a:p>
            <a:endParaRPr lang="en-US" dirty="0"/>
          </a:p>
          <a:p>
            <a:r>
              <a:rPr lang="en-US" dirty="0"/>
              <a:t>Continued…</a:t>
            </a:r>
          </a:p>
        </p:txBody>
      </p:sp>
    </p:spTree>
    <p:extLst>
      <p:ext uri="{BB962C8B-B14F-4D97-AF65-F5344CB8AC3E}">
        <p14:creationId xmlns:p14="http://schemas.microsoft.com/office/powerpoint/2010/main" val="2747761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0254-CA66-31E7-C808-B9683B75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A8CA-041B-BE27-FD9C-E8AA1B503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8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C5B84-2F1E-B669-6777-7B36D079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3566"/>
            <a:ext cx="10943303" cy="68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4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1F9101-26F6-9CCC-A3BE-E3F571B5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1247470"/>
            <a:ext cx="724001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98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70E3-A5F7-F32F-DA63-F924C95D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Object detection vs. Modern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8AF2A-DC75-430E-0043-C427AD19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classical object detection approaches,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feature-based methods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play a critical role.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They rely heavily on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hand-engineered features (like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HOG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SIFT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or 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Haar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features) and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traditional machine learning algorithms (like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SVM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or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AdaBoost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). </a:t>
            </a: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process often involves separate stages for feature extraction, object localization (e.g.,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sliding windows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), and classification.</a:t>
            </a:r>
          </a:p>
          <a:p>
            <a:pPr lvl="1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11804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70E3-A5F7-F32F-DA63-F924C95D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Object detection vs. Modern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8AF2A-DC75-430E-0043-C427AD19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Modern object detection approaches use deep learning models, particularly Convolutional Neural Networks 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CNNs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), to automatically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learn feature representations from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without manual intervention.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These approaches often integrate object localization and classification into a single end-to-end trainable model, such as with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Faster R-CNN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YOLO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(You Only Look Once), or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SSD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(Single Shot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Multibox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Detector).</a:t>
            </a:r>
          </a:p>
        </p:txBody>
      </p:sp>
    </p:spTree>
    <p:extLst>
      <p:ext uri="{BB962C8B-B14F-4D97-AF65-F5344CB8AC3E}">
        <p14:creationId xmlns:p14="http://schemas.microsoft.com/office/powerpoint/2010/main" val="122075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38DE-9693-4A23-2F4E-C8FCFEDD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Object Detection approaches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0588-A268-6A58-B4A6-6F65CB418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Object detection by classification</a:t>
            </a:r>
          </a:p>
          <a:p>
            <a:pPr lvl="1"/>
            <a:r>
              <a:rPr lang="en-US" dirty="0"/>
              <a:t>Sliding window based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19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FBB4-9E3C-925F-5FCA-70699E58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by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380BC-A4A0-C250-CE53-438CE9E7B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These approaches rely on extracting distinctive and informative features from images to train classifiers that can recognize objects within new images.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its basic form, this approach focuses on determining whether an object (or objects) of interest is present in an image, often without specifying the location.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It's similar in concept to image classification but focused on specific objects.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Important design considerations in this approach are the choice of features (feature extraction techniques) and classifier used for object detection. </a:t>
            </a:r>
          </a:p>
        </p:txBody>
      </p:sp>
    </p:spTree>
    <p:extLst>
      <p:ext uri="{BB962C8B-B14F-4D97-AF65-F5344CB8AC3E}">
        <p14:creationId xmlns:p14="http://schemas.microsoft.com/office/powerpoint/2010/main" val="298908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A3F8-DB4D-7E7F-B12D-8D1EC723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365125"/>
            <a:ext cx="11969496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Object detection by classification – 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8EBEF-A009-B98F-A132-9F7342186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888"/>
            <a:ext cx="10878312" cy="546811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Required Inputs: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Training Data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A set of labeled images where the presence or absence of objects of interest is marked.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Feature Extractor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A method to extract relevant features from images (e.g., HOG, SIFT, SURF).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Classifier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A machine learning model to classify images as containing the object or not (e.g., SVM, Random Forest).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Training Phase: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Feature Extraction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1200150" lvl="2" indent="-285750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Extract features from the entire image, both from images with objects (positive samples) and without objects (negative samples).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 Classifier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1200150" lvl="2" indent="-285750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 the extracted features to train the classifier to distinguish between images that contain objects and those that do not.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Testing/Detection Phase: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Feature Extraction on New Image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1200150" lvl="2" indent="-285750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 each new image, extract features using the same method employed during training.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Classification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1200150" lvl="2" indent="-285750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 the trained classifier to predict whether the entire image contains the object.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classifier provides a binary output indicating the presence or absence of the object in the image, without specifying the object's location.</a:t>
            </a:r>
          </a:p>
        </p:txBody>
      </p:sp>
    </p:spTree>
    <p:extLst>
      <p:ext uri="{BB962C8B-B14F-4D97-AF65-F5344CB8AC3E}">
        <p14:creationId xmlns:p14="http://schemas.microsoft.com/office/powerpoint/2010/main" val="104653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FBB4-9E3C-925F-5FCA-70699E58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by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380BC-A4A0-C250-CE53-438CE9E7B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Example Features: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HOG (Histogram of Oriented Gradients)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HOG involves dividing an image into small connected regions called cells, and for each cell, accumulating a histogram of gradient directions (or edge orientations) for the pixels within the cell.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HOG features are famously used in pedestrian detection systems because human forms typically have distinct edge structures that are well-captured by gradient histograms.</a:t>
            </a:r>
          </a:p>
        </p:txBody>
      </p:sp>
    </p:spTree>
    <p:extLst>
      <p:ext uri="{BB962C8B-B14F-4D97-AF65-F5344CB8AC3E}">
        <p14:creationId xmlns:p14="http://schemas.microsoft.com/office/powerpoint/2010/main" val="612780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2D12FA-B83D-59C2-565A-941DB073543F}"/>
              </a:ext>
            </a:extLst>
          </p:cNvPr>
          <p:cNvSpPr txBox="1"/>
          <p:nvPr/>
        </p:nvSpPr>
        <p:spPr>
          <a:xfrm>
            <a:off x="502920" y="1847088"/>
            <a:ext cx="5486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np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matplotlib.pyplot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skimage.io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imread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skimage.transform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resize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skimage.feature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hog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skimage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exposure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sklearn.model_selection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train_test_split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sklearn.svm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LinearSVC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sklearn.metrics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accuracy_score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classification_report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3B239A-F8DD-0946-ED4E-16AF8BA3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Object detection by classification – example code</a:t>
            </a:r>
          </a:p>
        </p:txBody>
      </p:sp>
    </p:spTree>
    <p:extLst>
      <p:ext uri="{BB962C8B-B14F-4D97-AF65-F5344CB8AC3E}">
        <p14:creationId xmlns:p14="http://schemas.microsoft.com/office/powerpoint/2010/main" val="2487337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2207</Words>
  <Application>Microsoft Office PowerPoint</Application>
  <PresentationFormat>Widescreen</PresentationFormat>
  <Paragraphs>199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Consolas</vt:lpstr>
      <vt:lpstr>Söhne</vt:lpstr>
      <vt:lpstr>Office Theme</vt:lpstr>
      <vt:lpstr>Classical Object Detection</vt:lpstr>
      <vt:lpstr>Outline</vt:lpstr>
      <vt:lpstr>Classical Object detection vs. Modern object detection</vt:lpstr>
      <vt:lpstr>Classical Object detection vs. Modern object detection</vt:lpstr>
      <vt:lpstr>Classical Object Detection approaches </vt:lpstr>
      <vt:lpstr>Object detection by classification</vt:lpstr>
      <vt:lpstr>Object detection by classification – Typical workflow</vt:lpstr>
      <vt:lpstr>Object detection by classification</vt:lpstr>
      <vt:lpstr>Object detection by classification – example code</vt:lpstr>
      <vt:lpstr>Object detection by classification – example code</vt:lpstr>
      <vt:lpstr>Object detection by classification – example code</vt:lpstr>
      <vt:lpstr>Object detection by classification – example code</vt:lpstr>
      <vt:lpstr>Object detection by classification – example code</vt:lpstr>
      <vt:lpstr>Sliding window based object detection</vt:lpstr>
      <vt:lpstr>Sliding window based object detection</vt:lpstr>
      <vt:lpstr>Sliding window method - dealing with scale</vt:lpstr>
      <vt:lpstr>Sliding window method - dealing with scale</vt:lpstr>
      <vt:lpstr>Sliding Window Technique Workflow</vt:lpstr>
      <vt:lpstr>Sliding window method - example</vt:lpstr>
      <vt:lpstr>Sliding Window Method – example code</vt:lpstr>
      <vt:lpstr>Sliding Window Method – example code</vt:lpstr>
      <vt:lpstr>Sliding Window Method – example code</vt:lpstr>
      <vt:lpstr>Classical Object Detection approaches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Classical Object Detection</dc:title>
  <dc:creator>Dr. Muhammad Aksam Iftikhar</dc:creator>
  <cp:lastModifiedBy>Dr. Muhammad Aksam Iftikhar</cp:lastModifiedBy>
  <cp:revision>21</cp:revision>
  <dcterms:created xsi:type="dcterms:W3CDTF">2024-04-18T05:13:32Z</dcterms:created>
  <dcterms:modified xsi:type="dcterms:W3CDTF">2024-04-30T06:51:53Z</dcterms:modified>
</cp:coreProperties>
</file>